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10260013" cy="147605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7800"/>
    <a:srgbClr val="FFDC6D"/>
    <a:srgbClr val="C09200"/>
    <a:srgbClr val="421C5E"/>
    <a:srgbClr val="A66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2" d="100"/>
          <a:sy n="42" d="100"/>
        </p:scale>
        <p:origin x="26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belle Maissin" userId="3ee9ffcb-22e3-449b-a44c-2d9088974968" providerId="ADAL" clId="{7B8D8C8F-7EC3-4D90-984D-8773F942A439}"/>
    <pc:docChg chg="modSld">
      <pc:chgData name="Isabelle Maissin" userId="3ee9ffcb-22e3-449b-a44c-2d9088974968" providerId="ADAL" clId="{7B8D8C8F-7EC3-4D90-984D-8773F942A439}" dt="2021-02-04T13:50:00.703" v="24" actId="20577"/>
      <pc:docMkLst>
        <pc:docMk/>
      </pc:docMkLst>
      <pc:sldChg chg="modSp mod">
        <pc:chgData name="Isabelle Maissin" userId="3ee9ffcb-22e3-449b-a44c-2d9088974968" providerId="ADAL" clId="{7B8D8C8F-7EC3-4D90-984D-8773F942A439}" dt="2021-02-04T13:50:00.703" v="24" actId="20577"/>
        <pc:sldMkLst>
          <pc:docMk/>
          <pc:sldMk cId="1582647338" sldId="256"/>
        </pc:sldMkLst>
        <pc:spChg chg="mod">
          <ac:chgData name="Isabelle Maissin" userId="3ee9ffcb-22e3-449b-a44c-2d9088974968" providerId="ADAL" clId="{7B8D8C8F-7EC3-4D90-984D-8773F942A439}" dt="2021-02-04T13:50:00.703" v="24" actId="20577"/>
          <ac:spMkLst>
            <pc:docMk/>
            <pc:sldMk cId="1582647338" sldId="256"/>
            <ac:spMk id="142" creationId="{0F12EC62-E948-4869-8D44-CAA9259C22B5}"/>
          </ac:spMkLst>
        </pc:spChg>
        <pc:spChg chg="mod">
          <ac:chgData name="Isabelle Maissin" userId="3ee9ffcb-22e3-449b-a44c-2d9088974968" providerId="ADAL" clId="{7B8D8C8F-7EC3-4D90-984D-8773F942A439}" dt="2021-02-04T13:49:48.261" v="17" actId="6549"/>
          <ac:spMkLst>
            <pc:docMk/>
            <pc:sldMk cId="1582647338" sldId="256"/>
            <ac:spMk id="144" creationId="{30462237-467B-42AA-ABF4-FD11EDC3631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9501" y="2415678"/>
            <a:ext cx="8721011" cy="5138867"/>
          </a:xfrm>
        </p:spPr>
        <p:txBody>
          <a:bodyPr anchor="b"/>
          <a:lstStyle>
            <a:lvl1pPr algn="ctr">
              <a:defRPr sz="6732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502" y="7752720"/>
            <a:ext cx="7695010" cy="3563721"/>
          </a:xfrm>
        </p:spPr>
        <p:txBody>
          <a:bodyPr/>
          <a:lstStyle>
            <a:lvl1pPr marL="0" indent="0" algn="ctr">
              <a:buNone/>
              <a:defRPr sz="2693"/>
            </a:lvl1pPr>
            <a:lvl2pPr marL="512978" indent="0" algn="ctr">
              <a:buNone/>
              <a:defRPr sz="2244"/>
            </a:lvl2pPr>
            <a:lvl3pPr marL="1025957" indent="0" algn="ctr">
              <a:buNone/>
              <a:defRPr sz="2020"/>
            </a:lvl3pPr>
            <a:lvl4pPr marL="1538935" indent="0" algn="ctr">
              <a:buNone/>
              <a:defRPr sz="1795"/>
            </a:lvl4pPr>
            <a:lvl5pPr marL="2051914" indent="0" algn="ctr">
              <a:buNone/>
              <a:defRPr sz="1795"/>
            </a:lvl5pPr>
            <a:lvl6pPr marL="2564892" indent="0" algn="ctr">
              <a:buNone/>
              <a:defRPr sz="1795"/>
            </a:lvl6pPr>
            <a:lvl7pPr marL="3077870" indent="0" algn="ctr">
              <a:buNone/>
              <a:defRPr sz="1795"/>
            </a:lvl7pPr>
            <a:lvl8pPr marL="3590849" indent="0" algn="ctr">
              <a:buNone/>
              <a:defRPr sz="1795"/>
            </a:lvl8pPr>
            <a:lvl9pPr marL="4103827" indent="0" algn="ctr">
              <a:buNone/>
              <a:defRPr sz="179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C50B-B5CC-4906-8904-C6A990E6D8CC}" type="datetimeFigureOut">
              <a:rPr lang="fr-BE" smtClean="0"/>
              <a:t>05-02-21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416C-DC43-47F0-A2C7-72571A8CF5B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31390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C50B-B5CC-4906-8904-C6A990E6D8CC}" type="datetimeFigureOut">
              <a:rPr lang="fr-BE" smtClean="0"/>
              <a:t>05-02-21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416C-DC43-47F0-A2C7-72571A8CF5B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32595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42323" y="785864"/>
            <a:ext cx="2212315" cy="1250890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5376" y="785864"/>
            <a:ext cx="6508696" cy="125089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C50B-B5CC-4906-8904-C6A990E6D8CC}" type="datetimeFigureOut">
              <a:rPr lang="fr-BE" smtClean="0"/>
              <a:t>05-02-21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416C-DC43-47F0-A2C7-72571A8CF5B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1451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C50B-B5CC-4906-8904-C6A990E6D8CC}" type="datetimeFigureOut">
              <a:rPr lang="fr-BE" smtClean="0"/>
              <a:t>05-02-21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416C-DC43-47F0-A2C7-72571A8CF5B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5538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033" y="3679898"/>
            <a:ext cx="8849261" cy="6139988"/>
          </a:xfrm>
        </p:spPr>
        <p:txBody>
          <a:bodyPr anchor="b"/>
          <a:lstStyle>
            <a:lvl1pPr>
              <a:defRPr sz="6732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0033" y="9877972"/>
            <a:ext cx="8849261" cy="3228875"/>
          </a:xfrm>
        </p:spPr>
        <p:txBody>
          <a:bodyPr/>
          <a:lstStyle>
            <a:lvl1pPr marL="0" indent="0">
              <a:buNone/>
              <a:defRPr sz="2693">
                <a:solidFill>
                  <a:schemeClr val="tx1"/>
                </a:solidFill>
              </a:defRPr>
            </a:lvl1pPr>
            <a:lvl2pPr marL="512978" indent="0">
              <a:buNone/>
              <a:defRPr sz="2244">
                <a:solidFill>
                  <a:schemeClr val="tx1">
                    <a:tint val="75000"/>
                  </a:schemeClr>
                </a:solidFill>
              </a:defRPr>
            </a:lvl2pPr>
            <a:lvl3pPr marL="1025957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3pPr>
            <a:lvl4pPr marL="1538935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4pPr>
            <a:lvl5pPr marL="20519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5pPr>
            <a:lvl6pPr marL="2564892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6pPr>
            <a:lvl7pPr marL="307787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7pPr>
            <a:lvl8pPr marL="3590849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8pPr>
            <a:lvl9pPr marL="4103827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C50B-B5CC-4906-8904-C6A990E6D8CC}" type="datetimeFigureOut">
              <a:rPr lang="fr-BE" smtClean="0"/>
              <a:t>05-02-21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416C-DC43-47F0-A2C7-72571A8CF5B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4627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5376" y="3929320"/>
            <a:ext cx="4360506" cy="936544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4131" y="3929320"/>
            <a:ext cx="4360506" cy="936544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C50B-B5CC-4906-8904-C6A990E6D8CC}" type="datetimeFigureOut">
              <a:rPr lang="fr-BE" smtClean="0"/>
              <a:t>05-02-21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416C-DC43-47F0-A2C7-72571A8CF5B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2310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712" y="785867"/>
            <a:ext cx="8849261" cy="285302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713" y="3618392"/>
            <a:ext cx="4340466" cy="1773318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6713" y="5391710"/>
            <a:ext cx="4340466" cy="793039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94132" y="3618392"/>
            <a:ext cx="4361842" cy="1773318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4132" y="5391710"/>
            <a:ext cx="4361842" cy="793039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C50B-B5CC-4906-8904-C6A990E6D8CC}" type="datetimeFigureOut">
              <a:rPr lang="fr-BE" smtClean="0"/>
              <a:t>05-02-21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416C-DC43-47F0-A2C7-72571A8CF5B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2924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C50B-B5CC-4906-8904-C6A990E6D8CC}" type="datetimeFigureOut">
              <a:rPr lang="fr-BE" smtClean="0"/>
              <a:t>05-02-21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416C-DC43-47F0-A2C7-72571A8CF5B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03990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C50B-B5CC-4906-8904-C6A990E6D8CC}" type="datetimeFigureOut">
              <a:rPr lang="fr-BE" smtClean="0"/>
              <a:t>05-02-21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416C-DC43-47F0-A2C7-72571A8CF5B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5942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712" y="984038"/>
            <a:ext cx="3309121" cy="3444134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1842" y="2125253"/>
            <a:ext cx="5194132" cy="10489575"/>
          </a:xfrm>
        </p:spPr>
        <p:txBody>
          <a:bodyPr/>
          <a:lstStyle>
            <a:lvl1pPr>
              <a:defRPr sz="3590"/>
            </a:lvl1pPr>
            <a:lvl2pPr>
              <a:defRPr sz="3142"/>
            </a:lvl2pPr>
            <a:lvl3pPr>
              <a:defRPr sz="2693"/>
            </a:lvl3pPr>
            <a:lvl4pPr>
              <a:defRPr sz="2244"/>
            </a:lvl4pPr>
            <a:lvl5pPr>
              <a:defRPr sz="2244"/>
            </a:lvl5pPr>
            <a:lvl6pPr>
              <a:defRPr sz="2244"/>
            </a:lvl6pPr>
            <a:lvl7pPr>
              <a:defRPr sz="2244"/>
            </a:lvl7pPr>
            <a:lvl8pPr>
              <a:defRPr sz="2244"/>
            </a:lvl8pPr>
            <a:lvl9pPr>
              <a:defRPr sz="224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6712" y="4428173"/>
            <a:ext cx="3309121" cy="8203737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C50B-B5CC-4906-8904-C6A990E6D8CC}" type="datetimeFigureOut">
              <a:rPr lang="fr-BE" smtClean="0"/>
              <a:t>05-02-21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416C-DC43-47F0-A2C7-72571A8CF5B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1711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712" y="984038"/>
            <a:ext cx="3309121" cy="3444134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61842" y="2125253"/>
            <a:ext cx="5194132" cy="10489575"/>
          </a:xfrm>
        </p:spPr>
        <p:txBody>
          <a:bodyPr anchor="t"/>
          <a:lstStyle>
            <a:lvl1pPr marL="0" indent="0">
              <a:buNone/>
              <a:defRPr sz="3590"/>
            </a:lvl1pPr>
            <a:lvl2pPr marL="512978" indent="0">
              <a:buNone/>
              <a:defRPr sz="3142"/>
            </a:lvl2pPr>
            <a:lvl3pPr marL="1025957" indent="0">
              <a:buNone/>
              <a:defRPr sz="2693"/>
            </a:lvl3pPr>
            <a:lvl4pPr marL="1538935" indent="0">
              <a:buNone/>
              <a:defRPr sz="2244"/>
            </a:lvl4pPr>
            <a:lvl5pPr marL="2051914" indent="0">
              <a:buNone/>
              <a:defRPr sz="2244"/>
            </a:lvl5pPr>
            <a:lvl6pPr marL="2564892" indent="0">
              <a:buNone/>
              <a:defRPr sz="2244"/>
            </a:lvl6pPr>
            <a:lvl7pPr marL="3077870" indent="0">
              <a:buNone/>
              <a:defRPr sz="2244"/>
            </a:lvl7pPr>
            <a:lvl8pPr marL="3590849" indent="0">
              <a:buNone/>
              <a:defRPr sz="2244"/>
            </a:lvl8pPr>
            <a:lvl9pPr marL="4103827" indent="0">
              <a:buNone/>
              <a:defRPr sz="2244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6712" y="4428173"/>
            <a:ext cx="3309121" cy="8203737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C50B-B5CC-4906-8904-C6A990E6D8CC}" type="datetimeFigureOut">
              <a:rPr lang="fr-BE" smtClean="0"/>
              <a:t>05-02-21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416C-DC43-47F0-A2C7-72571A8CF5B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024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5376" y="785867"/>
            <a:ext cx="8849261" cy="2853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5376" y="3929320"/>
            <a:ext cx="8849261" cy="9365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5376" y="13680869"/>
            <a:ext cx="2308503" cy="7858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AC50B-B5CC-4906-8904-C6A990E6D8CC}" type="datetimeFigureOut">
              <a:rPr lang="fr-BE" smtClean="0"/>
              <a:t>05-02-21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8630" y="13680869"/>
            <a:ext cx="3462754" cy="7858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46134" y="13680869"/>
            <a:ext cx="2308503" cy="7858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6416C-DC43-47F0-A2C7-72571A8CF5B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9138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9F603D22-B42E-4B43-BEEC-DBAAEC0DEEC2}"/>
              </a:ext>
            </a:extLst>
          </p:cNvPr>
          <p:cNvSpPr/>
          <p:nvPr/>
        </p:nvSpPr>
        <p:spPr>
          <a:xfrm>
            <a:off x="2192496" y="785867"/>
            <a:ext cx="5875020" cy="1133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4000" dirty="0"/>
              <a:t>Calendrier de carême 2021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F44E1FA1-31BF-494C-B79B-87CC82CD4A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845" y="8670081"/>
            <a:ext cx="8328321" cy="530462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5851616-F69B-49FA-BA76-0847EA243DAF}"/>
              </a:ext>
            </a:extLst>
          </p:cNvPr>
          <p:cNvSpPr txBox="1"/>
          <p:nvPr/>
        </p:nvSpPr>
        <p:spPr>
          <a:xfrm>
            <a:off x="705376" y="2263140"/>
            <a:ext cx="8850313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 dirty="0">
                <a:solidFill>
                  <a:schemeClr val="accent2">
                    <a:lumMod val="50000"/>
                  </a:schemeClr>
                </a:solidFill>
              </a:rPr>
              <a:t>(À imprimer en A3 pour une visibilité optimale…)</a:t>
            </a:r>
          </a:p>
          <a:p>
            <a:endParaRPr lang="fr-BE" sz="20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BE" sz="2000" b="1" dirty="0">
                <a:solidFill>
                  <a:schemeClr val="accent2">
                    <a:lumMod val="50000"/>
                  </a:schemeClr>
                </a:solidFill>
              </a:rPr>
              <a:t>Pourquoi proposer un calendrier de carême aux familles ?</a:t>
            </a:r>
          </a:p>
          <a:p>
            <a:r>
              <a:rPr lang="fr-BE" dirty="0"/>
              <a:t>Les 40 jours de carême nous sont offerts chaque année pour nous laisser interpeller par Dieu, par son appel, son invitation à nous tourner toujours plus vers lui, à creuser les « événements » qui nous attendent à Pâques… </a:t>
            </a:r>
          </a:p>
          <a:p>
            <a:endParaRPr lang="fr-BE" dirty="0"/>
          </a:p>
          <a:p>
            <a:r>
              <a:rPr lang="fr-BE" sz="2000" b="1" dirty="0">
                <a:solidFill>
                  <a:schemeClr val="accent2">
                    <a:lumMod val="50000"/>
                  </a:schemeClr>
                </a:solidFill>
              </a:rPr>
              <a:t>40 jours pour vivre plus et mieux les composantes de la foi chrétienne : </a:t>
            </a:r>
          </a:p>
          <a:p>
            <a:pPr marL="285750" indent="-285750">
              <a:buFontTx/>
              <a:buChar char="-"/>
            </a:pPr>
            <a:r>
              <a:rPr lang="fr-BE" dirty="0"/>
              <a:t>Prière (cœur à cœur avec Dieu) sous différentes formes (louange, merci, pardon, amour…) </a:t>
            </a:r>
          </a:p>
          <a:p>
            <a:pPr marL="285750" indent="-285750">
              <a:buFontTx/>
              <a:buChar char="-"/>
            </a:pPr>
            <a:r>
              <a:rPr lang="fr-BE"/>
              <a:t>Célébration </a:t>
            </a:r>
            <a:endParaRPr lang="fr-BE" dirty="0"/>
          </a:p>
          <a:p>
            <a:pPr marL="285750" indent="-285750">
              <a:buFontTx/>
              <a:buChar char="-"/>
            </a:pPr>
            <a:r>
              <a:rPr lang="fr-BE" dirty="0"/>
              <a:t>Écouter (aussi avec le cœur </a:t>
            </a:r>
            <a:r>
              <a:rPr lang="fr-BE" dirty="0">
                <a:sym typeface="Wingdings" panose="05000000000000000000" pitchFamily="2" charset="2"/>
              </a:rPr>
              <a:t>)</a:t>
            </a:r>
            <a:r>
              <a:rPr lang="fr-BE" dirty="0"/>
              <a:t> la Parole de Dieu, approfondir les connaissances sur la foi</a:t>
            </a:r>
          </a:p>
          <a:p>
            <a:pPr marL="285750" indent="-285750">
              <a:buFontTx/>
              <a:buChar char="-"/>
            </a:pPr>
            <a:r>
              <a:rPr lang="fr-BE" dirty="0"/>
              <a:t>Vivre en chrétien (partage, service, amour concret des autres…)</a:t>
            </a:r>
          </a:p>
          <a:p>
            <a:pPr marL="285750" indent="-285750">
              <a:buFontTx/>
              <a:buChar char="-"/>
            </a:pPr>
            <a:endParaRPr lang="fr-BE" dirty="0"/>
          </a:p>
          <a:p>
            <a:r>
              <a:rPr lang="fr-BE" sz="2000" b="1" dirty="0">
                <a:solidFill>
                  <a:schemeClr val="accent2">
                    <a:lumMod val="50000"/>
                  </a:schemeClr>
                </a:solidFill>
              </a:rPr>
              <a:t>Où et comment le proposer ?</a:t>
            </a:r>
          </a:p>
          <a:p>
            <a:r>
              <a:rPr lang="fr-BE" dirty="0"/>
              <a:t>Si une activité familiale est proposée dans la paroisse, l’UP ou le secteur, c’est l’occasion de présenter ce calendrier aux familles et de le leur remettre.</a:t>
            </a:r>
          </a:p>
          <a:p>
            <a:r>
              <a:rPr lang="fr-BE" dirty="0"/>
              <a:t>Il peut aussi être envoyé par mail, avec le danger que tous n’auront peut-être pas l’occasion de l’imprimer… </a:t>
            </a:r>
          </a:p>
          <a:p>
            <a:endParaRPr lang="fr-BE" dirty="0"/>
          </a:p>
          <a:p>
            <a:r>
              <a:rPr lang="fr-BE" dirty="0"/>
              <a:t>Bon temps de carême à chacun !</a:t>
            </a:r>
          </a:p>
          <a:p>
            <a:r>
              <a:rPr lang="fr-BE" dirty="0"/>
              <a:t>Bon chemin vers Pâques ! </a:t>
            </a:r>
          </a:p>
        </p:txBody>
      </p:sp>
    </p:spTree>
    <p:extLst>
      <p:ext uri="{BB962C8B-B14F-4D97-AF65-F5344CB8AC3E}">
        <p14:creationId xmlns:p14="http://schemas.microsoft.com/office/powerpoint/2010/main" val="3388169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09B87CA-9270-4D3E-A3CE-3E61482004C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3027" y="215778"/>
            <a:ext cx="1779653" cy="1133530"/>
          </a:xfrm>
          <a:prstGeom prst="rect">
            <a:avLst/>
          </a:prstGeom>
        </p:spPr>
      </p:pic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1C8D06D3-E017-4FAA-AB20-6CF44DB2C1C9}"/>
              </a:ext>
            </a:extLst>
          </p:cNvPr>
          <p:cNvSpPr/>
          <p:nvPr/>
        </p:nvSpPr>
        <p:spPr>
          <a:xfrm>
            <a:off x="2194560" y="225381"/>
            <a:ext cx="5875020" cy="1133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4000" dirty="0"/>
              <a:t>Calendrier de carême 2021</a:t>
            </a:r>
          </a:p>
        </p:txBody>
      </p:sp>
      <p:pic>
        <p:nvPicPr>
          <p:cNvPr id="68" name="Image 67">
            <a:extLst>
              <a:ext uri="{FF2B5EF4-FFF2-40B4-BE49-F238E27FC236}">
                <a16:creationId xmlns:a16="http://schemas.microsoft.com/office/drawing/2014/main" id="{3AAC35A1-8494-4D92-BFB3-ADE87B74C74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33" y="232932"/>
            <a:ext cx="1779653" cy="1133530"/>
          </a:xfrm>
          <a:prstGeom prst="rect">
            <a:avLst/>
          </a:prstGeom>
        </p:spPr>
      </p:pic>
      <p:sp>
        <p:nvSpPr>
          <p:cNvPr id="69" name="ZoneTexte 68">
            <a:extLst>
              <a:ext uri="{FF2B5EF4-FFF2-40B4-BE49-F238E27FC236}">
                <a16:creationId xmlns:a16="http://schemas.microsoft.com/office/drawing/2014/main" id="{4F6F5A93-4EF9-4F4E-9C70-0D2CA13FD924}"/>
              </a:ext>
            </a:extLst>
          </p:cNvPr>
          <p:cNvSpPr txBox="1"/>
          <p:nvPr/>
        </p:nvSpPr>
        <p:spPr>
          <a:xfrm>
            <a:off x="247333" y="1525807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 février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1BDA44F-8E8A-4382-9271-B44E1EEBFDC7}"/>
              </a:ext>
            </a:extLst>
          </p:cNvPr>
          <p:cNvSpPr/>
          <p:nvPr/>
        </p:nvSpPr>
        <p:spPr>
          <a:xfrm>
            <a:off x="247333" y="1944907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lvl="0" algn="ctr" defTabSz="914400"/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regarde une image de Jésus : </a:t>
            </a:r>
            <a:r>
              <a:rPr kumimoji="0" lang="fr-BE" sz="105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« </a:t>
            </a:r>
            <a:r>
              <a:rPr lang="fr-BE" sz="1400" kern="0" dirty="0">
                <a:solidFill>
                  <a:schemeClr val="accent2">
                    <a:lumMod val="50000"/>
                  </a:schemeClr>
                </a:solidFill>
              </a:rPr>
              <a:t>Je voudrais te </a:t>
            </a:r>
            <a:r>
              <a:rPr lang="fr-BE" sz="1400" kern="0" spc="-30" dirty="0">
                <a:solidFill>
                  <a:schemeClr val="accent2">
                    <a:lumMod val="50000"/>
                  </a:schemeClr>
                </a:solidFill>
              </a:rPr>
              <a:t>connaître mieux</a:t>
            </a:r>
            <a:r>
              <a:rPr lang="fr-BE" sz="1050" kern="0" spc="-30" dirty="0">
                <a:solidFill>
                  <a:schemeClr val="accent2">
                    <a:lumMod val="50000"/>
                  </a:schemeClr>
                </a:solidFill>
              </a:rPr>
              <a:t> »</a:t>
            </a:r>
            <a:endParaRPr kumimoji="0" lang="fr-FR" sz="1400" b="0" i="0" u="none" strike="noStrike" kern="0" cap="none" spc="-30" normalizeH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E4958F61-D97A-4B1E-A888-91270376F5A0}"/>
              </a:ext>
            </a:extLst>
          </p:cNvPr>
          <p:cNvSpPr txBox="1"/>
          <p:nvPr/>
        </p:nvSpPr>
        <p:spPr>
          <a:xfrm>
            <a:off x="1913669" y="1525807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 février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4373EE2-9639-4A00-8EA0-CB4C81BABD0D}"/>
              </a:ext>
            </a:extLst>
          </p:cNvPr>
          <p:cNvSpPr/>
          <p:nvPr/>
        </p:nvSpPr>
        <p:spPr>
          <a:xfrm>
            <a:off x="1913669" y="1944907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rgbClr val="63A53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308512B2-52FF-41ED-B845-EEB76A00F257}"/>
              </a:ext>
            </a:extLst>
          </p:cNvPr>
          <p:cNvSpPr txBox="1"/>
          <p:nvPr/>
        </p:nvSpPr>
        <p:spPr>
          <a:xfrm>
            <a:off x="3580005" y="1525807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 février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796FB85-12CA-4F1E-98FF-D5BCAF0426BB}"/>
              </a:ext>
            </a:extLst>
          </p:cNvPr>
          <p:cNvSpPr/>
          <p:nvPr/>
        </p:nvSpPr>
        <p:spPr>
          <a:xfrm>
            <a:off x="3580005" y="1944907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J’aide à mettre</a:t>
            </a:r>
            <a:r>
              <a:rPr lang="fr-BE" sz="1400" kern="0" dirty="0">
                <a:solidFill>
                  <a:schemeClr val="accent2">
                    <a:lumMod val="50000"/>
                  </a:schemeClr>
                </a:solidFill>
                <a:latin typeface="Calibri" panose="020F0502020204030204"/>
              </a:rPr>
              <a:t> </a:t>
            </a: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 débarrasser la table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4BEBF14C-48FD-468D-B5AB-D3D3693F0ED1}"/>
              </a:ext>
            </a:extLst>
          </p:cNvPr>
          <p:cNvSpPr txBox="1"/>
          <p:nvPr/>
        </p:nvSpPr>
        <p:spPr>
          <a:xfrm>
            <a:off x="5246341" y="1525807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 février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367335E9-7E2D-47FE-BCAB-8767CB447A7C}"/>
              </a:ext>
            </a:extLst>
          </p:cNvPr>
          <p:cNvSpPr/>
          <p:nvPr/>
        </p:nvSpPr>
        <p:spPr>
          <a:xfrm>
            <a:off x="5246341" y="1944907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téléphone à quelqu’un qui est seul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F52A625D-3CD0-4C0F-9C93-323F8E94E484}"/>
              </a:ext>
            </a:extLst>
          </p:cNvPr>
          <p:cNvSpPr txBox="1"/>
          <p:nvPr/>
        </p:nvSpPr>
        <p:spPr>
          <a:xfrm>
            <a:off x="6912675" y="1525807"/>
            <a:ext cx="143668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 février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14DFCD8-8DAF-4B8A-B6DF-55AF96C9DA44}"/>
              </a:ext>
            </a:extLst>
          </p:cNvPr>
          <p:cNvSpPr/>
          <p:nvPr/>
        </p:nvSpPr>
        <p:spPr>
          <a:xfrm>
            <a:off x="6912675" y="1944907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400" kern="0" dirty="0">
                <a:solidFill>
                  <a:schemeClr val="accent6">
                    <a:lumMod val="75000"/>
                  </a:schemeClr>
                </a:solidFill>
                <a:latin typeface="Calibri" panose="020F0502020204030204"/>
              </a:rPr>
              <a:t>Je f</a:t>
            </a: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ais rire quelqu’un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C31E43B6-5264-41ED-AA36-43FF5D549040}"/>
              </a:ext>
            </a:extLst>
          </p:cNvPr>
          <p:cNvSpPr txBox="1"/>
          <p:nvPr/>
        </p:nvSpPr>
        <p:spPr>
          <a:xfrm>
            <a:off x="8567712" y="1525807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 février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1CCD559-70BC-4FCA-95F6-8F7C730FDBFB}"/>
              </a:ext>
            </a:extLst>
          </p:cNvPr>
          <p:cNvSpPr/>
          <p:nvPr/>
        </p:nvSpPr>
        <p:spPr>
          <a:xfrm>
            <a:off x="8567712" y="1944907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garde </a:t>
            </a:r>
            <a:r>
              <a:rPr lang="fr-BE" sz="1400" kern="0" dirty="0">
                <a:solidFill>
                  <a:schemeClr val="accent2">
                    <a:lumMod val="50000"/>
                  </a:schemeClr>
                </a:solidFill>
                <a:latin typeface="Calibri" panose="020F0502020204030204"/>
              </a:rPr>
              <a:t>ma friandise pour l’offrir à quelqu’un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DEE5C0FE-DB9C-4F51-9FC4-0A334B4308FC}"/>
              </a:ext>
            </a:extLst>
          </p:cNvPr>
          <p:cNvSpPr txBox="1"/>
          <p:nvPr/>
        </p:nvSpPr>
        <p:spPr>
          <a:xfrm>
            <a:off x="258630" y="3188281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 février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DD67610-ACFA-441C-B5AC-F3BE774DD22E}"/>
              </a:ext>
            </a:extLst>
          </p:cNvPr>
          <p:cNvSpPr/>
          <p:nvPr/>
        </p:nvSpPr>
        <p:spPr>
          <a:xfrm>
            <a:off x="258630" y="3607381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souris à ceux qui me regardent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75F8D550-DEED-4012-A2E6-7FAE5B69EEE4}"/>
              </a:ext>
            </a:extLst>
          </p:cNvPr>
          <p:cNvSpPr txBox="1"/>
          <p:nvPr/>
        </p:nvSpPr>
        <p:spPr>
          <a:xfrm>
            <a:off x="1924966" y="3188281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 février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EEABD0D-4D1B-412C-BB0B-4CE90EB351F7}"/>
              </a:ext>
            </a:extLst>
          </p:cNvPr>
          <p:cNvSpPr/>
          <p:nvPr/>
        </p:nvSpPr>
        <p:spPr>
          <a:xfrm>
            <a:off x="1924966" y="3607381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fais un compliment sincère 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1C6FC4BA-7D6F-447F-A077-A2B882C363BE}"/>
              </a:ext>
            </a:extLst>
          </p:cNvPr>
          <p:cNvSpPr txBox="1"/>
          <p:nvPr/>
        </p:nvSpPr>
        <p:spPr>
          <a:xfrm>
            <a:off x="3591302" y="3188281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 février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E01A7D56-B232-49E3-80A1-B309EDA00B92}"/>
              </a:ext>
            </a:extLst>
          </p:cNvPr>
          <p:cNvSpPr/>
          <p:nvPr/>
        </p:nvSpPr>
        <p:spPr>
          <a:xfrm>
            <a:off x="3591302" y="3607381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rends service à quelqu’un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41EDBDE0-9C46-4B34-AF12-559FCD07F881}"/>
              </a:ext>
            </a:extLst>
          </p:cNvPr>
          <p:cNvSpPr txBox="1"/>
          <p:nvPr/>
        </p:nvSpPr>
        <p:spPr>
          <a:xfrm>
            <a:off x="5257638" y="3188281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 février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B7DD9E2B-3BAA-4806-81DF-0D170EDB4639}"/>
              </a:ext>
            </a:extLst>
          </p:cNvPr>
          <p:cNvSpPr/>
          <p:nvPr/>
        </p:nvSpPr>
        <p:spPr>
          <a:xfrm>
            <a:off x="5257638" y="3607381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parle à quelqu’un avec qui je ne parle pas d’habitude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DF8A0106-A524-4AE9-BE16-AF0DA033A89C}"/>
              </a:ext>
            </a:extLst>
          </p:cNvPr>
          <p:cNvSpPr txBox="1"/>
          <p:nvPr/>
        </p:nvSpPr>
        <p:spPr>
          <a:xfrm>
            <a:off x="6923972" y="3188281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 février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D848AD2D-DC80-4787-AEF5-79F98C11FE6E}"/>
              </a:ext>
            </a:extLst>
          </p:cNvPr>
          <p:cNvSpPr/>
          <p:nvPr/>
        </p:nvSpPr>
        <p:spPr>
          <a:xfrm>
            <a:off x="6974427" y="3607381"/>
            <a:ext cx="1386232" cy="979184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/>
            <a:endParaRPr lang="fr-BE" sz="1400" kern="0" dirty="0">
              <a:solidFill>
                <a:srgbClr val="63A537">
                  <a:lumMod val="50000"/>
                </a:srgbClr>
              </a:solidFill>
              <a:latin typeface="Calibri" panose="020F0502020204030204"/>
            </a:endParaRPr>
          </a:p>
          <a:p>
            <a:pPr algn="ctr" defTabSz="914400"/>
            <a:r>
              <a:rPr lang="fr-BE" sz="14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</a:rPr>
              <a:t>Je dis</a:t>
            </a: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un mot gentil à quelqu’un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rgbClr val="63A53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BB2D4AAB-4B00-403B-B708-899248A1B009}"/>
              </a:ext>
            </a:extLst>
          </p:cNvPr>
          <p:cNvSpPr txBox="1"/>
          <p:nvPr/>
        </p:nvSpPr>
        <p:spPr>
          <a:xfrm>
            <a:off x="8590306" y="3188281"/>
            <a:ext cx="143668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 février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362F906-BED9-42C3-B426-E643F6355E94}"/>
              </a:ext>
            </a:extLst>
          </p:cNvPr>
          <p:cNvSpPr/>
          <p:nvPr/>
        </p:nvSpPr>
        <p:spPr>
          <a:xfrm>
            <a:off x="8590306" y="3607381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vais me promener : « Merci pour cette Création! »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5FF489B5-84C9-4D79-9BE1-73FA3336F4D8}"/>
              </a:ext>
            </a:extLst>
          </p:cNvPr>
          <p:cNvSpPr txBox="1"/>
          <p:nvPr/>
        </p:nvSpPr>
        <p:spPr>
          <a:xfrm>
            <a:off x="258630" y="4862213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fr-FR" sz="1800" b="0" i="0" u="none" strike="noStrike" kern="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er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mars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B9EB005C-1700-4B08-BEBB-F73450099B0E}"/>
              </a:ext>
            </a:extLst>
          </p:cNvPr>
          <p:cNvSpPr/>
          <p:nvPr/>
        </p:nvSpPr>
        <p:spPr>
          <a:xfrm>
            <a:off x="258630" y="5281313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-8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ne me plains pas:  </a:t>
            </a: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« Seigneur, je te confie ceux qui souffrent ! » 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ZoneTexte 94">
            <a:extLst>
              <a:ext uri="{FF2B5EF4-FFF2-40B4-BE49-F238E27FC236}">
                <a16:creationId xmlns:a16="http://schemas.microsoft.com/office/drawing/2014/main" id="{3726D4F9-224B-4623-A124-F81B68B8DDE5}"/>
              </a:ext>
            </a:extLst>
          </p:cNvPr>
          <p:cNvSpPr txBox="1"/>
          <p:nvPr/>
        </p:nvSpPr>
        <p:spPr>
          <a:xfrm>
            <a:off x="1924966" y="4862213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mars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908C28FF-196A-43AE-9D79-8DE790EB10C9}"/>
              </a:ext>
            </a:extLst>
          </p:cNvPr>
          <p:cNvSpPr/>
          <p:nvPr/>
        </p:nvSpPr>
        <p:spPr>
          <a:xfrm>
            <a:off x="1924966" y="5281313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dis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à quelqu’un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ma famille que je l’aime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DB7E0F80-63DC-4CFC-9579-D1A682A893E4}"/>
              </a:ext>
            </a:extLst>
          </p:cNvPr>
          <p:cNvSpPr txBox="1"/>
          <p:nvPr/>
        </p:nvSpPr>
        <p:spPr>
          <a:xfrm>
            <a:off x="3591302" y="4862213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mars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AB85D60E-AA91-433E-8F9F-A7467EA3F73A}"/>
              </a:ext>
            </a:extLst>
          </p:cNvPr>
          <p:cNvSpPr/>
          <p:nvPr/>
        </p:nvSpPr>
        <p:spPr>
          <a:xfrm>
            <a:off x="3591302" y="5281313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J’obéis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à mes parents sans rouspéter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ZoneTexte 98">
            <a:extLst>
              <a:ext uri="{FF2B5EF4-FFF2-40B4-BE49-F238E27FC236}">
                <a16:creationId xmlns:a16="http://schemas.microsoft.com/office/drawing/2014/main" id="{C64D214B-E550-476E-BE25-AF16AC7B06FD}"/>
              </a:ext>
            </a:extLst>
          </p:cNvPr>
          <p:cNvSpPr txBox="1"/>
          <p:nvPr/>
        </p:nvSpPr>
        <p:spPr>
          <a:xfrm>
            <a:off x="5257638" y="4862213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 mars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A0D4C81E-EBBA-41FC-B72C-E0454E3E256B}"/>
              </a:ext>
            </a:extLst>
          </p:cNvPr>
          <p:cNvSpPr/>
          <p:nvPr/>
        </p:nvSpPr>
        <p:spPr>
          <a:xfrm>
            <a:off x="5257638" y="5281313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-7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regarde moins la télé : « Jésus, c’est pour ceux qui sont pauvres… »</a:t>
            </a:r>
            <a:endParaRPr kumimoji="0" lang="fr-FR" sz="1400" b="0" i="0" u="none" strike="noStrike" kern="0" cap="none" spc="-70" normalizeH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ZoneTexte 100">
            <a:extLst>
              <a:ext uri="{FF2B5EF4-FFF2-40B4-BE49-F238E27FC236}">
                <a16:creationId xmlns:a16="http://schemas.microsoft.com/office/drawing/2014/main" id="{7E6C660C-2778-41DA-82EB-848C6EFE4AE3}"/>
              </a:ext>
            </a:extLst>
          </p:cNvPr>
          <p:cNvSpPr txBox="1"/>
          <p:nvPr/>
        </p:nvSpPr>
        <p:spPr>
          <a:xfrm>
            <a:off x="6923972" y="4862213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mars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D538232-B0C5-4D5D-8BFF-94130D2CAE0F}"/>
              </a:ext>
            </a:extLst>
          </p:cNvPr>
          <p:cNvSpPr/>
          <p:nvPr/>
        </p:nvSpPr>
        <p:spPr>
          <a:xfrm>
            <a:off x="6923972" y="5281313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prie le </a:t>
            </a:r>
            <a:r>
              <a:rPr kumimoji="0" lang="fr-BE" sz="1400" b="0" i="1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Notre Père </a:t>
            </a: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réfléchissant aux mots que je dis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ZoneTexte 102">
            <a:extLst>
              <a:ext uri="{FF2B5EF4-FFF2-40B4-BE49-F238E27FC236}">
                <a16:creationId xmlns:a16="http://schemas.microsoft.com/office/drawing/2014/main" id="{B53064C1-4FBC-4C03-8E01-D5965450BB73}"/>
              </a:ext>
            </a:extLst>
          </p:cNvPr>
          <p:cNvSpPr txBox="1"/>
          <p:nvPr/>
        </p:nvSpPr>
        <p:spPr>
          <a:xfrm>
            <a:off x="8590306" y="4862213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rgbClr val="63A537">
                <a:shade val="50000"/>
              </a:srgb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 mars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7473B337-B11F-4B24-A554-9451F09D19EE}"/>
              </a:ext>
            </a:extLst>
          </p:cNvPr>
          <p:cNvSpPr/>
          <p:nvPr/>
        </p:nvSpPr>
        <p:spPr>
          <a:xfrm>
            <a:off x="8590306" y="5281313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400" kern="0" dirty="0">
                <a:solidFill>
                  <a:schemeClr val="accent2">
                    <a:lumMod val="50000"/>
                  </a:schemeClr>
                </a:solidFill>
                <a:latin typeface="Calibri" panose="020F0502020204030204"/>
              </a:rPr>
              <a:t>Je l</a:t>
            </a:r>
            <a:r>
              <a:rPr kumimoji="0" lang="fr-BE" sz="1400" b="0" i="0" u="none" strike="noStrike" kern="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aisse</a:t>
            </a: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un petit mot gentil pour faire sourire quelqu’un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4B93BE3A-0C8F-4ED3-924F-D6292A824339}"/>
              </a:ext>
            </a:extLst>
          </p:cNvPr>
          <p:cNvSpPr txBox="1"/>
          <p:nvPr/>
        </p:nvSpPr>
        <p:spPr>
          <a:xfrm>
            <a:off x="258630" y="6558297"/>
            <a:ext cx="143668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 mars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8C36EB6-CA54-4C6D-8E4E-6AC1242EA894}"/>
              </a:ext>
            </a:extLst>
          </p:cNvPr>
          <p:cNvSpPr/>
          <p:nvPr/>
        </p:nvSpPr>
        <p:spPr>
          <a:xfrm>
            <a:off x="258630" y="6977397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-60" normalizeH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pense aux enfants pauvres d’Afrique : « Je te les confie, Jésus »</a:t>
            </a:r>
            <a:endParaRPr kumimoji="0" lang="fr-FR" sz="1400" b="0" i="0" u="none" strike="noStrike" kern="0" cap="none" spc="-60" normalizeH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ZoneTexte 106">
            <a:extLst>
              <a:ext uri="{FF2B5EF4-FFF2-40B4-BE49-F238E27FC236}">
                <a16:creationId xmlns:a16="http://schemas.microsoft.com/office/drawing/2014/main" id="{1BADC378-BC0D-4A95-9D76-3417055DB92F}"/>
              </a:ext>
            </a:extLst>
          </p:cNvPr>
          <p:cNvSpPr txBox="1"/>
          <p:nvPr/>
        </p:nvSpPr>
        <p:spPr>
          <a:xfrm>
            <a:off x="1924966" y="6558297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 mars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26282A10-D8C4-4526-B20E-F01A40E4EE82}"/>
              </a:ext>
            </a:extLst>
          </p:cNvPr>
          <p:cNvSpPr/>
          <p:nvPr/>
        </p:nvSpPr>
        <p:spPr>
          <a:xfrm>
            <a:off x="1924966" y="6977397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J’aide quelqu’un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ZoneTexte 108">
            <a:extLst>
              <a:ext uri="{FF2B5EF4-FFF2-40B4-BE49-F238E27FC236}">
                <a16:creationId xmlns:a16="http://schemas.microsoft.com/office/drawing/2014/main" id="{CA2A2B8E-880B-4435-834F-4CA3B1E09874}"/>
              </a:ext>
            </a:extLst>
          </p:cNvPr>
          <p:cNvSpPr txBox="1"/>
          <p:nvPr/>
        </p:nvSpPr>
        <p:spPr>
          <a:xfrm>
            <a:off x="3591302" y="6558297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 mars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D72E7EA-7A51-45CA-A543-1B12EB8A6366}"/>
              </a:ext>
            </a:extLst>
          </p:cNvPr>
          <p:cNvSpPr/>
          <p:nvPr/>
        </p:nvSpPr>
        <p:spPr>
          <a:xfrm>
            <a:off x="3591302" y="6977397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ramasse un papier ou un emballage qui traîne</a:t>
            </a:r>
          </a:p>
        </p:txBody>
      </p:sp>
      <p:sp>
        <p:nvSpPr>
          <p:cNvPr id="111" name="ZoneTexte 110">
            <a:extLst>
              <a:ext uri="{FF2B5EF4-FFF2-40B4-BE49-F238E27FC236}">
                <a16:creationId xmlns:a16="http://schemas.microsoft.com/office/drawing/2014/main" id="{68F700B9-D7F5-4679-9F96-38B29F578AFE}"/>
              </a:ext>
            </a:extLst>
          </p:cNvPr>
          <p:cNvSpPr txBox="1"/>
          <p:nvPr/>
        </p:nvSpPr>
        <p:spPr>
          <a:xfrm>
            <a:off x="5257638" y="6558297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 mars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CB5F23D9-ACEF-44C7-84C4-091D27DCD460}"/>
              </a:ext>
            </a:extLst>
          </p:cNvPr>
          <p:cNvSpPr/>
          <p:nvPr/>
        </p:nvSpPr>
        <p:spPr>
          <a:xfrm>
            <a:off x="5257638" y="6977397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4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</a:rPr>
              <a:t>Je dis</a:t>
            </a: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merci à quelqu’un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3" name="ZoneTexte 112">
            <a:extLst>
              <a:ext uri="{FF2B5EF4-FFF2-40B4-BE49-F238E27FC236}">
                <a16:creationId xmlns:a16="http://schemas.microsoft.com/office/drawing/2014/main" id="{98A42A68-FA46-4C60-B05D-AF8EBB4D171C}"/>
              </a:ext>
            </a:extLst>
          </p:cNvPr>
          <p:cNvSpPr txBox="1"/>
          <p:nvPr/>
        </p:nvSpPr>
        <p:spPr>
          <a:xfrm>
            <a:off x="6923972" y="6558297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 mars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F6A155C8-151A-47A0-A5AD-2C0BF6A93A24}"/>
              </a:ext>
            </a:extLst>
          </p:cNvPr>
          <p:cNvSpPr/>
          <p:nvPr/>
        </p:nvSpPr>
        <p:spPr>
          <a:xfrm>
            <a:off x="6923972" y="6977397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Pour quoi ai-je du talent ? </a:t>
            </a:r>
            <a:r>
              <a:rPr kumimoji="0" lang="fr-BE" sz="1400" b="0" i="0" u="none" strike="noStrike" kern="0" cap="none" spc="-80" normalizeH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« Merci, Jésus, pour ce don reçu ! »</a:t>
            </a:r>
            <a:endParaRPr kumimoji="0" lang="fr-FR" sz="1400" b="0" i="0" u="none" strike="noStrike" kern="0" cap="none" spc="-8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5" name="ZoneTexte 114">
            <a:extLst>
              <a:ext uri="{FF2B5EF4-FFF2-40B4-BE49-F238E27FC236}">
                <a16:creationId xmlns:a16="http://schemas.microsoft.com/office/drawing/2014/main" id="{9FD0D59F-FFE7-4F47-AA02-AB02871BC88C}"/>
              </a:ext>
            </a:extLst>
          </p:cNvPr>
          <p:cNvSpPr txBox="1"/>
          <p:nvPr/>
        </p:nvSpPr>
        <p:spPr>
          <a:xfrm>
            <a:off x="8590306" y="6560689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 mars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C487C319-8130-4D12-91CD-67E939C7EEE6}"/>
              </a:ext>
            </a:extLst>
          </p:cNvPr>
          <p:cNvSpPr/>
          <p:nvPr/>
        </p:nvSpPr>
        <p:spPr>
          <a:xfrm>
            <a:off x="8590306" y="6979789"/>
            <a:ext cx="1436687" cy="960031"/>
          </a:xfrm>
          <a:prstGeom prst="rect">
            <a:avLst/>
          </a:prstGeom>
          <a:noFill/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famille,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nous listons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 qualités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chacun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7" name="ZoneTexte 116">
            <a:extLst>
              <a:ext uri="{FF2B5EF4-FFF2-40B4-BE49-F238E27FC236}">
                <a16:creationId xmlns:a16="http://schemas.microsoft.com/office/drawing/2014/main" id="{43327A91-82EC-403E-AB3B-8CE6504C8587}"/>
              </a:ext>
            </a:extLst>
          </p:cNvPr>
          <p:cNvSpPr txBox="1"/>
          <p:nvPr/>
        </p:nvSpPr>
        <p:spPr>
          <a:xfrm>
            <a:off x="258630" y="8232980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 mars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5039597B-26D4-49E2-9071-20E9F0333BF7}"/>
              </a:ext>
            </a:extLst>
          </p:cNvPr>
          <p:cNvSpPr/>
          <p:nvPr/>
        </p:nvSpPr>
        <p:spPr>
          <a:xfrm>
            <a:off x="258630" y="8652080"/>
            <a:ext cx="1436687" cy="960031"/>
          </a:xfrm>
          <a:prstGeom prst="rect">
            <a:avLst/>
          </a:prstGeom>
          <a:solidFill>
            <a:schemeClr val="accent2">
              <a:lumMod val="75000"/>
              <a:alpha val="5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kern="0" dirty="0">
                <a:solidFill>
                  <a:schemeClr val="accent2">
                    <a:lumMod val="50000"/>
                  </a:schemeClr>
                </a:solidFill>
                <a:latin typeface="Calibri" panose="020F0502020204030204"/>
              </a:rPr>
              <a:t>Je m’efforce d’être</a:t>
            </a: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joyeux :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suis aimé de Dieu !</a:t>
            </a:r>
          </a:p>
        </p:txBody>
      </p:sp>
      <p:sp>
        <p:nvSpPr>
          <p:cNvPr id="119" name="ZoneTexte 118">
            <a:extLst>
              <a:ext uri="{FF2B5EF4-FFF2-40B4-BE49-F238E27FC236}">
                <a16:creationId xmlns:a16="http://schemas.microsoft.com/office/drawing/2014/main" id="{D0188C3E-16FC-4B9B-97BC-616CD56981CA}"/>
              </a:ext>
            </a:extLst>
          </p:cNvPr>
          <p:cNvSpPr txBox="1"/>
          <p:nvPr/>
        </p:nvSpPr>
        <p:spPr>
          <a:xfrm>
            <a:off x="1924966" y="8232980"/>
            <a:ext cx="143668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 mars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24AF98BC-A456-44B6-A3D2-ED66CB71C5CF}"/>
              </a:ext>
            </a:extLst>
          </p:cNvPr>
          <p:cNvSpPr/>
          <p:nvPr/>
        </p:nvSpPr>
        <p:spPr>
          <a:xfrm>
            <a:off x="1924966" y="8652080"/>
            <a:ext cx="1436687" cy="960031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me souviens des bons moments de l’année : merci !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0F268D72-E9E5-45E3-9A99-EB46AFCA431E}"/>
              </a:ext>
            </a:extLst>
          </p:cNvPr>
          <p:cNvSpPr txBox="1"/>
          <p:nvPr/>
        </p:nvSpPr>
        <p:spPr>
          <a:xfrm>
            <a:off x="3591302" y="8232980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 mars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319286DF-BA62-4A2C-ABBB-2508ACC3875F}"/>
              </a:ext>
            </a:extLst>
          </p:cNvPr>
          <p:cNvSpPr/>
          <p:nvPr/>
        </p:nvSpPr>
        <p:spPr>
          <a:xfrm>
            <a:off x="3591302" y="8652080"/>
            <a:ext cx="1436687" cy="960031"/>
          </a:xfrm>
          <a:prstGeom prst="rect">
            <a:avLst/>
          </a:prstGeom>
          <a:solidFill>
            <a:schemeClr val="accent2">
              <a:lumMod val="75000"/>
              <a:alpha val="5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lvl="0" algn="ctr" defTabSz="914400"/>
            <a:r>
              <a:rPr lang="fr-BE" sz="1400" kern="0" dirty="0">
                <a:solidFill>
                  <a:schemeClr val="accent2">
                    <a:lumMod val="50000"/>
                  </a:schemeClr>
                </a:solidFill>
                <a:latin typeface="Calibri" panose="020F0502020204030204"/>
              </a:rPr>
              <a:t>J’a</a:t>
            </a:r>
            <a:r>
              <a:rPr kumimoji="0" lang="fr-BE" sz="1400" b="0" i="0" u="none" strike="noStrike" kern="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dmire</a:t>
            </a:r>
            <a:r>
              <a:rPr lang="fr-BE" sz="1400" kern="0" dirty="0">
                <a:solidFill>
                  <a:schemeClr val="accent2">
                    <a:lumMod val="50000"/>
                  </a:schemeClr>
                </a:solidFill>
              </a:rPr>
              <a:t> le lever  ou le </a:t>
            </a: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coucher de soleil ou le ciel : c’est </a:t>
            </a:r>
            <a:r>
              <a:rPr lang="fr-BE" sz="1400" kern="0" dirty="0">
                <a:solidFill>
                  <a:schemeClr val="accent2">
                    <a:lumMod val="50000"/>
                  </a:schemeClr>
                </a:solidFill>
              </a:rPr>
              <a:t>beau ! 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3" name="ZoneTexte 122">
            <a:extLst>
              <a:ext uri="{FF2B5EF4-FFF2-40B4-BE49-F238E27FC236}">
                <a16:creationId xmlns:a16="http://schemas.microsoft.com/office/drawing/2014/main" id="{3C52EF81-6D2F-44E5-8AB7-09BF45054B10}"/>
              </a:ext>
            </a:extLst>
          </p:cNvPr>
          <p:cNvSpPr txBox="1"/>
          <p:nvPr/>
        </p:nvSpPr>
        <p:spPr>
          <a:xfrm>
            <a:off x="5257638" y="8232980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 mars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9279FBD9-D773-4AFA-87C1-9B304C9507E0}"/>
              </a:ext>
            </a:extLst>
          </p:cNvPr>
          <p:cNvSpPr/>
          <p:nvPr/>
        </p:nvSpPr>
        <p:spPr>
          <a:xfrm>
            <a:off x="5257638" y="8652080"/>
            <a:ext cx="1436687" cy="960031"/>
          </a:xfrm>
          <a:prstGeom prst="rect">
            <a:avLst/>
          </a:prstGeom>
          <a:solidFill>
            <a:schemeClr val="accent2">
              <a:lumMod val="75000"/>
              <a:alpha val="5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-6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fais attention à la propreté de la maison par amour des autres</a:t>
            </a:r>
            <a:endParaRPr kumimoji="0" lang="fr-FR" sz="1400" b="0" i="0" u="none" strike="noStrike" kern="0" cap="none" spc="-60" normalizeH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ZoneTexte 124">
            <a:extLst>
              <a:ext uri="{FF2B5EF4-FFF2-40B4-BE49-F238E27FC236}">
                <a16:creationId xmlns:a16="http://schemas.microsoft.com/office/drawing/2014/main" id="{77452F36-553A-42EA-9D29-85FC05A54FDC}"/>
              </a:ext>
            </a:extLst>
          </p:cNvPr>
          <p:cNvSpPr txBox="1"/>
          <p:nvPr/>
        </p:nvSpPr>
        <p:spPr>
          <a:xfrm>
            <a:off x="6923972" y="8232980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 mars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D13DCCA0-879A-406C-B65B-65B149299A69}"/>
              </a:ext>
            </a:extLst>
          </p:cNvPr>
          <p:cNvSpPr/>
          <p:nvPr/>
        </p:nvSpPr>
        <p:spPr>
          <a:xfrm>
            <a:off x="6923972" y="8652080"/>
            <a:ext cx="1436687" cy="960031"/>
          </a:xfrm>
          <a:prstGeom prst="rect">
            <a:avLst/>
          </a:prstGeom>
          <a:solidFill>
            <a:schemeClr val="accent2">
              <a:lumMod val="75000"/>
              <a:alpha val="5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400" kern="0" spc="-90" dirty="0">
                <a:solidFill>
                  <a:schemeClr val="accent2">
                    <a:lumMod val="50000"/>
                  </a:schemeClr>
                </a:solidFill>
                <a:latin typeface="Calibri" panose="020F0502020204030204"/>
              </a:rPr>
              <a:t>Je p</a:t>
            </a:r>
            <a:r>
              <a:rPr kumimoji="0" lang="fr-BE" sz="1400" b="0" i="0" u="none" strike="noStrike" kern="0" cap="none" spc="-9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ense</a:t>
            </a:r>
            <a:r>
              <a:rPr kumimoji="0" lang="fr-BE" sz="1400" b="0" i="0" u="none" strike="noStrike" kern="0" cap="none" spc="-9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à 3 personnes pour qui je compte : « Prends soin d’elles, Jésus ! » </a:t>
            </a:r>
            <a:endParaRPr kumimoji="0" lang="fr-FR" sz="1400" b="0" i="0" u="none" strike="noStrike" kern="0" cap="none" spc="-9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7" name="ZoneTexte 126">
            <a:extLst>
              <a:ext uri="{FF2B5EF4-FFF2-40B4-BE49-F238E27FC236}">
                <a16:creationId xmlns:a16="http://schemas.microsoft.com/office/drawing/2014/main" id="{2EE0CEE9-9501-4039-B178-21A3E81980E0}"/>
              </a:ext>
            </a:extLst>
          </p:cNvPr>
          <p:cNvSpPr txBox="1"/>
          <p:nvPr/>
        </p:nvSpPr>
        <p:spPr>
          <a:xfrm>
            <a:off x="8590306" y="8230588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 mars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423DA6EE-2139-4EBB-AC25-3F1922AD50D6}"/>
              </a:ext>
            </a:extLst>
          </p:cNvPr>
          <p:cNvSpPr/>
          <p:nvPr/>
        </p:nvSpPr>
        <p:spPr>
          <a:xfrm>
            <a:off x="8590306" y="8649688"/>
            <a:ext cx="1436687" cy="960031"/>
          </a:xfrm>
          <a:prstGeom prst="rect">
            <a:avLst/>
          </a:prstGeom>
          <a:solidFill>
            <a:schemeClr val="accent2">
              <a:lumMod val="75000"/>
              <a:alpha val="5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-6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prie un </a:t>
            </a:r>
            <a:r>
              <a:rPr kumimoji="0" lang="fr-BE" sz="1400" b="0" i="1" u="none" strike="noStrike" kern="0" cap="none" spc="-6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vous salue Marie</a:t>
            </a:r>
            <a:r>
              <a:rPr kumimoji="0" lang="fr-BE" sz="1400" b="0" i="0" u="none" strike="noStrike" kern="0" cap="none" spc="-6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: « Maman du ciel, prie pour nous ! »</a:t>
            </a:r>
            <a:endParaRPr kumimoji="0" lang="fr-FR" sz="1400" b="0" i="0" u="none" strike="noStrike" kern="0" cap="none" spc="-60" normalizeH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9" name="ZoneTexte 128">
            <a:extLst>
              <a:ext uri="{FF2B5EF4-FFF2-40B4-BE49-F238E27FC236}">
                <a16:creationId xmlns:a16="http://schemas.microsoft.com/office/drawing/2014/main" id="{B17FC92C-79E0-48A7-907F-E849C3265CCD}"/>
              </a:ext>
            </a:extLst>
          </p:cNvPr>
          <p:cNvSpPr txBox="1"/>
          <p:nvPr/>
        </p:nvSpPr>
        <p:spPr>
          <a:xfrm>
            <a:off x="258630" y="9940523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 mars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1D695782-27D7-4CEA-87B6-B7AA1F157912}"/>
              </a:ext>
            </a:extLst>
          </p:cNvPr>
          <p:cNvSpPr/>
          <p:nvPr/>
        </p:nvSpPr>
        <p:spPr>
          <a:xfrm>
            <a:off x="258630" y="10359623"/>
            <a:ext cx="1436687" cy="960031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4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</a:rPr>
              <a:t>Je cherche une qualité chez q</a:t>
            </a:r>
            <a:r>
              <a:rPr kumimoji="0" lang="fr-BE" sz="1400" b="0" i="0" u="none" strike="noStrike" kern="0" cap="none" spc="0" normalizeH="0" baseline="0" noProof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uelqu’un</a:t>
            </a: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que je n’aime pas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1" name="ZoneTexte 130">
            <a:extLst>
              <a:ext uri="{FF2B5EF4-FFF2-40B4-BE49-F238E27FC236}">
                <a16:creationId xmlns:a16="http://schemas.microsoft.com/office/drawing/2014/main" id="{97B6AC28-A70F-4965-A9B7-13D0A9A33522}"/>
              </a:ext>
            </a:extLst>
          </p:cNvPr>
          <p:cNvSpPr txBox="1"/>
          <p:nvPr/>
        </p:nvSpPr>
        <p:spPr>
          <a:xfrm>
            <a:off x="1924966" y="9940523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 mars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A9487985-A198-40D3-9C7D-1CA2EE9A26AB}"/>
              </a:ext>
            </a:extLst>
          </p:cNvPr>
          <p:cNvSpPr/>
          <p:nvPr/>
        </p:nvSpPr>
        <p:spPr>
          <a:xfrm>
            <a:off x="1924966" y="10359623"/>
            <a:ext cx="1436687" cy="960031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4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</a:rPr>
              <a:t>J’é</a:t>
            </a: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cris un mot gentil à mettre dans la boîte d’un voisin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" name="ZoneTexte 132">
            <a:extLst>
              <a:ext uri="{FF2B5EF4-FFF2-40B4-BE49-F238E27FC236}">
                <a16:creationId xmlns:a16="http://schemas.microsoft.com/office/drawing/2014/main" id="{D14AD7EB-F0EB-45E6-8853-2827F7A7178E}"/>
              </a:ext>
            </a:extLst>
          </p:cNvPr>
          <p:cNvSpPr txBox="1"/>
          <p:nvPr/>
        </p:nvSpPr>
        <p:spPr>
          <a:xfrm>
            <a:off x="3591302" y="9940523"/>
            <a:ext cx="143668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 mars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32DF1047-8245-4B3E-B92B-832DF66A7E16}"/>
              </a:ext>
            </a:extLst>
          </p:cNvPr>
          <p:cNvSpPr/>
          <p:nvPr/>
        </p:nvSpPr>
        <p:spPr>
          <a:xfrm>
            <a:off x="3591302" y="10359623"/>
            <a:ext cx="1436687" cy="960031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jour d’un repas en famille !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400" kern="0" dirty="0">
                <a:solidFill>
                  <a:schemeClr val="accent6">
                    <a:lumMod val="75000"/>
                  </a:schemeClr>
                </a:solidFill>
                <a:latin typeface="Calibri" panose="020F0502020204030204"/>
              </a:rPr>
              <a:t>« Merci pour mes proches »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5" name="ZoneTexte 134">
            <a:extLst>
              <a:ext uri="{FF2B5EF4-FFF2-40B4-BE49-F238E27FC236}">
                <a16:creationId xmlns:a16="http://schemas.microsoft.com/office/drawing/2014/main" id="{FE7911EF-CD63-4A0A-BEAB-1814CD3EE210}"/>
              </a:ext>
            </a:extLst>
          </p:cNvPr>
          <p:cNvSpPr txBox="1"/>
          <p:nvPr/>
        </p:nvSpPr>
        <p:spPr>
          <a:xfrm>
            <a:off x="5257638" y="9940523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 mars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8182EFCA-B02C-4D45-88F5-68B02739768A}"/>
              </a:ext>
            </a:extLst>
          </p:cNvPr>
          <p:cNvSpPr/>
          <p:nvPr/>
        </p:nvSpPr>
        <p:spPr>
          <a:xfrm>
            <a:off x="5257638" y="10359623"/>
            <a:ext cx="1436687" cy="960031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</a:rPr>
              <a:t>Je me</a:t>
            </a: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mesure : « Merci pour la vie reçue chaque jour ! »</a:t>
            </a:r>
          </a:p>
        </p:txBody>
      </p:sp>
      <p:sp>
        <p:nvSpPr>
          <p:cNvPr id="137" name="ZoneTexte 136">
            <a:extLst>
              <a:ext uri="{FF2B5EF4-FFF2-40B4-BE49-F238E27FC236}">
                <a16:creationId xmlns:a16="http://schemas.microsoft.com/office/drawing/2014/main" id="{3DAFC5A4-E244-4007-9933-E62039F12740}"/>
              </a:ext>
            </a:extLst>
          </p:cNvPr>
          <p:cNvSpPr txBox="1"/>
          <p:nvPr/>
        </p:nvSpPr>
        <p:spPr>
          <a:xfrm>
            <a:off x="6928845" y="9940523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 mars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1DE7F315-EE74-4DB7-B664-DD2294785299}"/>
              </a:ext>
            </a:extLst>
          </p:cNvPr>
          <p:cNvSpPr/>
          <p:nvPr/>
        </p:nvSpPr>
        <p:spPr>
          <a:xfrm>
            <a:off x="6928845" y="10359623"/>
            <a:ext cx="1436687" cy="960031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400" kern="0" dirty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</a:rPr>
              <a:t>Je d</a:t>
            </a:r>
            <a:r>
              <a:rPr kumimoji="0" lang="fr-BE" sz="1400" b="0" i="0" u="none" strike="noStrike" kern="0" cap="none" spc="0" normalizeH="0" baseline="0" noProof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emande</a:t>
            </a: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à Maman ou Papa si je peux l’aider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ZoneTexte 138">
            <a:extLst>
              <a:ext uri="{FF2B5EF4-FFF2-40B4-BE49-F238E27FC236}">
                <a16:creationId xmlns:a16="http://schemas.microsoft.com/office/drawing/2014/main" id="{1AEA1CF6-5F13-4FD3-B1A7-AF3833CE87BE}"/>
              </a:ext>
            </a:extLst>
          </p:cNvPr>
          <p:cNvSpPr txBox="1"/>
          <p:nvPr/>
        </p:nvSpPr>
        <p:spPr>
          <a:xfrm>
            <a:off x="8579009" y="9938128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 mars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170D7B3-4649-4D5C-939B-CFDD2A61B847}"/>
              </a:ext>
            </a:extLst>
          </p:cNvPr>
          <p:cNvSpPr/>
          <p:nvPr/>
        </p:nvSpPr>
        <p:spPr>
          <a:xfrm>
            <a:off x="8579009" y="10357228"/>
            <a:ext cx="1436687" cy="960031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prends des nouvelles d’une personne qui ne va pas bien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ZoneTexte 140">
            <a:extLst>
              <a:ext uri="{FF2B5EF4-FFF2-40B4-BE49-F238E27FC236}">
                <a16:creationId xmlns:a16="http://schemas.microsoft.com/office/drawing/2014/main" id="{02438979-9E8F-41A5-97B6-67A5B0887BB9}"/>
              </a:ext>
            </a:extLst>
          </p:cNvPr>
          <p:cNvSpPr txBox="1"/>
          <p:nvPr/>
        </p:nvSpPr>
        <p:spPr>
          <a:xfrm>
            <a:off x="258630" y="11583843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 mars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0F12EC62-E948-4869-8D44-CAA9259C22B5}"/>
              </a:ext>
            </a:extLst>
          </p:cNvPr>
          <p:cNvSpPr/>
          <p:nvPr/>
        </p:nvSpPr>
        <p:spPr>
          <a:xfrm>
            <a:off x="258630" y="12002943"/>
            <a:ext cx="1436687" cy="960031"/>
          </a:xfrm>
          <a:prstGeom prst="rect">
            <a:avLst/>
          </a:prstGeom>
          <a:solidFill>
            <a:schemeClr val="accent2">
              <a:lumMod val="75000"/>
              <a:alpha val="5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pense à Jésus : il est toujours présent dans </a:t>
            </a:r>
            <a:r>
              <a:rPr kumimoji="0" lang="fr-BE" sz="1400" b="0" i="0" u="none" strike="noStrike" kern="0" cap="none" spc="0" normalizeH="0" baseline="0" noProof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 cœur !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ZoneTexte 142">
            <a:extLst>
              <a:ext uri="{FF2B5EF4-FFF2-40B4-BE49-F238E27FC236}">
                <a16:creationId xmlns:a16="http://schemas.microsoft.com/office/drawing/2014/main" id="{2B89A75F-AB64-45BD-995A-63DE6136EBF9}"/>
              </a:ext>
            </a:extLst>
          </p:cNvPr>
          <p:cNvSpPr txBox="1"/>
          <p:nvPr/>
        </p:nvSpPr>
        <p:spPr>
          <a:xfrm>
            <a:off x="1924966" y="11583843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 mars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30462237-467B-42AA-ABF4-FD11EDC3631E}"/>
              </a:ext>
            </a:extLst>
          </p:cNvPr>
          <p:cNvSpPr/>
          <p:nvPr/>
        </p:nvSpPr>
        <p:spPr>
          <a:xfrm>
            <a:off x="1924966" y="12002943"/>
            <a:ext cx="1436687" cy="960031"/>
          </a:xfrm>
          <a:prstGeom prst="rect">
            <a:avLst/>
          </a:prstGeom>
          <a:solidFill>
            <a:schemeClr val="accent2">
              <a:lumMod val="75000"/>
              <a:alpha val="5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fais mes devoirs le mieux possible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ZoneTexte 144">
            <a:extLst>
              <a:ext uri="{FF2B5EF4-FFF2-40B4-BE49-F238E27FC236}">
                <a16:creationId xmlns:a16="http://schemas.microsoft.com/office/drawing/2014/main" id="{2CABA918-EF81-45DB-AC6C-BF4B80AAC8E0}"/>
              </a:ext>
            </a:extLst>
          </p:cNvPr>
          <p:cNvSpPr txBox="1"/>
          <p:nvPr/>
        </p:nvSpPr>
        <p:spPr>
          <a:xfrm>
            <a:off x="3591302" y="11583843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 mars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A0AF5578-DE72-4B4E-9AED-CB48260AA344}"/>
              </a:ext>
            </a:extLst>
          </p:cNvPr>
          <p:cNvSpPr/>
          <p:nvPr/>
        </p:nvSpPr>
        <p:spPr>
          <a:xfrm>
            <a:off x="3591302" y="12002943"/>
            <a:ext cx="1436687" cy="960031"/>
          </a:xfrm>
          <a:prstGeom prst="rect">
            <a:avLst/>
          </a:prstGeom>
          <a:solidFill>
            <a:schemeClr val="accent2">
              <a:lumMod val="75000"/>
              <a:alpha val="5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dis du bien de quelqu’un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ZoneTexte 146">
            <a:extLst>
              <a:ext uri="{FF2B5EF4-FFF2-40B4-BE49-F238E27FC236}">
                <a16:creationId xmlns:a16="http://schemas.microsoft.com/office/drawing/2014/main" id="{4BCADF38-3732-4C30-B682-7FD7004ABC33}"/>
              </a:ext>
            </a:extLst>
          </p:cNvPr>
          <p:cNvSpPr txBox="1"/>
          <p:nvPr/>
        </p:nvSpPr>
        <p:spPr>
          <a:xfrm>
            <a:off x="5257638" y="11583843"/>
            <a:ext cx="143668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 mars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946993B0-7BF0-4E46-8F30-E0490103203C}"/>
              </a:ext>
            </a:extLst>
          </p:cNvPr>
          <p:cNvSpPr/>
          <p:nvPr/>
        </p:nvSpPr>
        <p:spPr>
          <a:xfrm>
            <a:off x="5257638" y="12002943"/>
            <a:ext cx="1436687" cy="960031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-60" normalizeH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prie pour quelqu’un qui est mort : « Accueille-le, Jésus »</a:t>
            </a:r>
          </a:p>
        </p:txBody>
      </p:sp>
      <p:sp>
        <p:nvSpPr>
          <p:cNvPr id="149" name="ZoneTexte 148">
            <a:extLst>
              <a:ext uri="{FF2B5EF4-FFF2-40B4-BE49-F238E27FC236}">
                <a16:creationId xmlns:a16="http://schemas.microsoft.com/office/drawing/2014/main" id="{3B1389AC-5151-4BA2-8ECB-838B513414DB}"/>
              </a:ext>
            </a:extLst>
          </p:cNvPr>
          <p:cNvSpPr txBox="1"/>
          <p:nvPr/>
        </p:nvSpPr>
        <p:spPr>
          <a:xfrm>
            <a:off x="6923972" y="11583843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 mars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D7889AFA-7B31-4363-9C4B-737C7AE3A225}"/>
              </a:ext>
            </a:extLst>
          </p:cNvPr>
          <p:cNvSpPr/>
          <p:nvPr/>
        </p:nvSpPr>
        <p:spPr>
          <a:xfrm>
            <a:off x="6923972" y="12002943"/>
            <a:ext cx="1436687" cy="960031"/>
          </a:xfrm>
          <a:prstGeom prst="rect">
            <a:avLst/>
          </a:prstGeom>
          <a:solidFill>
            <a:schemeClr val="accent2">
              <a:lumMod val="75000"/>
              <a:alpha val="5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-8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pense à quelque chose que j’ai fait de mal et je demande pardon</a:t>
            </a:r>
          </a:p>
        </p:txBody>
      </p:sp>
      <p:sp>
        <p:nvSpPr>
          <p:cNvPr id="151" name="ZoneTexte 150">
            <a:extLst>
              <a:ext uri="{FF2B5EF4-FFF2-40B4-BE49-F238E27FC236}">
                <a16:creationId xmlns:a16="http://schemas.microsoft.com/office/drawing/2014/main" id="{5C84B918-B0F9-4318-96CC-DFE19A69A9BA}"/>
              </a:ext>
            </a:extLst>
          </p:cNvPr>
          <p:cNvSpPr txBox="1"/>
          <p:nvPr/>
        </p:nvSpPr>
        <p:spPr>
          <a:xfrm>
            <a:off x="8590306" y="11583843"/>
            <a:ext cx="1436687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 mars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11C8A889-8593-498A-9F4D-2A643BCB17B8}"/>
              </a:ext>
            </a:extLst>
          </p:cNvPr>
          <p:cNvSpPr/>
          <p:nvPr/>
        </p:nvSpPr>
        <p:spPr>
          <a:xfrm>
            <a:off x="8590306" y="12002943"/>
            <a:ext cx="1436687" cy="960031"/>
          </a:xfrm>
          <a:prstGeom prst="rect">
            <a:avLst/>
          </a:prstGeom>
          <a:solidFill>
            <a:schemeClr val="accent2">
              <a:lumMod val="75000"/>
              <a:alpha val="50000"/>
            </a:schemeClr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</a:t>
            </a: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 choisis moi-même un effort que je fais</a:t>
            </a:r>
          </a:p>
        </p:txBody>
      </p:sp>
      <p:sp>
        <p:nvSpPr>
          <p:cNvPr id="153" name="ZoneTexte 152">
            <a:extLst>
              <a:ext uri="{FF2B5EF4-FFF2-40B4-BE49-F238E27FC236}">
                <a16:creationId xmlns:a16="http://schemas.microsoft.com/office/drawing/2014/main" id="{783C123B-72D6-4C5A-8CFB-D847E1F1B6D0}"/>
              </a:ext>
            </a:extLst>
          </p:cNvPr>
          <p:cNvSpPr txBox="1"/>
          <p:nvPr/>
        </p:nvSpPr>
        <p:spPr>
          <a:xfrm>
            <a:off x="247333" y="13165666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31 mars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07E4D90D-8BB6-4AC4-95F7-1D650EA7B94C}"/>
              </a:ext>
            </a:extLst>
          </p:cNvPr>
          <p:cNvSpPr/>
          <p:nvPr/>
        </p:nvSpPr>
        <p:spPr>
          <a:xfrm>
            <a:off x="247333" y="13584766"/>
            <a:ext cx="1436687" cy="9600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-80" normalizeH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 pauvres de ma ville : « Tu les aimes, Jésus. Change mon regard sur eux ! »</a:t>
            </a:r>
            <a:endParaRPr kumimoji="0" lang="fr-FR" sz="1400" b="0" i="0" u="none" strike="noStrike" kern="0" cap="none" spc="-8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ZoneTexte 154">
            <a:extLst>
              <a:ext uri="{FF2B5EF4-FFF2-40B4-BE49-F238E27FC236}">
                <a16:creationId xmlns:a16="http://schemas.microsoft.com/office/drawing/2014/main" id="{EDEC93E8-5F00-4422-B8C8-8FD9B20EA5A5}"/>
              </a:ext>
            </a:extLst>
          </p:cNvPr>
          <p:cNvSpPr txBox="1"/>
          <p:nvPr/>
        </p:nvSpPr>
        <p:spPr>
          <a:xfrm>
            <a:off x="3580005" y="13165666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avril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EB1A827C-E7F5-4ADE-8A91-32355817B04D}"/>
              </a:ext>
            </a:extLst>
          </p:cNvPr>
          <p:cNvSpPr/>
          <p:nvPr/>
        </p:nvSpPr>
        <p:spPr>
          <a:xfrm>
            <a:off x="3580001" y="13584765"/>
            <a:ext cx="1436687" cy="960031"/>
          </a:xfrm>
          <a:prstGeom prst="rect">
            <a:avLst/>
          </a:prstGeom>
          <a:solidFill>
            <a:srgbClr val="A66BD3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lvl="0" algn="ctr" defTabSz="914400"/>
            <a:r>
              <a:rPr kumimoji="0" lang="fr-BE" sz="1400" b="0" i="0" u="none" strike="noStrike" kern="0" cap="none" spc="-90" normalizeH="0" noProof="0" dirty="0">
                <a:ln>
                  <a:noFill/>
                </a:ln>
                <a:solidFill>
                  <a:srgbClr val="421C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regarde Jésus sur la croix : </a:t>
            </a:r>
            <a:r>
              <a:rPr lang="fr-BE" sz="1400" kern="0" spc="-90" dirty="0">
                <a:solidFill>
                  <a:srgbClr val="421C5E"/>
                </a:solidFill>
              </a:rPr>
              <a:t>« Moi aussi, je veux t’aimer. Tu </a:t>
            </a:r>
            <a:r>
              <a:rPr kumimoji="0" lang="fr-BE" sz="1400" b="0" i="0" u="none" strike="noStrike" kern="0" cap="none" spc="-90" normalizeH="0" noProof="0" dirty="0">
                <a:ln>
                  <a:noFill/>
                </a:ln>
                <a:solidFill>
                  <a:srgbClr val="421C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m’aimes tant !»</a:t>
            </a:r>
            <a:endParaRPr kumimoji="0" lang="fr-BE" sz="1100" b="1" i="0" u="none" strike="noStrike" kern="0" cap="none" spc="-9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100" b="1" i="0" u="none" strike="noStrike" kern="0" cap="none" spc="0" normalizeH="0" baseline="0" noProof="0" dirty="0">
                <a:ln>
                  <a:noFill/>
                </a:ln>
                <a:solidFill>
                  <a:srgbClr val="421C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Vendredi saint</a:t>
            </a:r>
            <a:endParaRPr kumimoji="0" lang="fr-FR" sz="1100" b="1" i="0" u="none" strike="noStrike" kern="0" cap="none" spc="0" normalizeH="0" baseline="0" noProof="0" dirty="0">
              <a:ln>
                <a:noFill/>
              </a:ln>
              <a:solidFill>
                <a:srgbClr val="421C5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7" name="ZoneTexte 156">
            <a:extLst>
              <a:ext uri="{FF2B5EF4-FFF2-40B4-BE49-F238E27FC236}">
                <a16:creationId xmlns:a16="http://schemas.microsoft.com/office/drawing/2014/main" id="{E97C7185-FB45-4EBC-801A-A7A8BD3DDE68}"/>
              </a:ext>
            </a:extLst>
          </p:cNvPr>
          <p:cNvSpPr txBox="1"/>
          <p:nvPr/>
        </p:nvSpPr>
        <p:spPr>
          <a:xfrm>
            <a:off x="5246341" y="13165666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avril</a:t>
            </a: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06359AB9-BD2B-4118-AE34-E06586FD59AE}"/>
              </a:ext>
            </a:extLst>
          </p:cNvPr>
          <p:cNvSpPr/>
          <p:nvPr/>
        </p:nvSpPr>
        <p:spPr>
          <a:xfrm>
            <a:off x="5246341" y="13584766"/>
            <a:ext cx="1436687" cy="9600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fais silence pendant 1 minute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1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100" b="1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Samedi Saint </a:t>
            </a:r>
            <a:endParaRPr kumimoji="0" lang="fr-FR" sz="1100" b="1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9" name="ZoneTexte 158">
            <a:extLst>
              <a:ext uri="{FF2B5EF4-FFF2-40B4-BE49-F238E27FC236}">
                <a16:creationId xmlns:a16="http://schemas.microsoft.com/office/drawing/2014/main" id="{3494468D-79DA-4E84-97DB-786B84EF58EB}"/>
              </a:ext>
            </a:extLst>
          </p:cNvPr>
          <p:cNvSpPr txBox="1"/>
          <p:nvPr/>
        </p:nvSpPr>
        <p:spPr>
          <a:xfrm>
            <a:off x="6901378" y="13165666"/>
            <a:ext cx="3103021" cy="369332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 avril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4445FF9B-1689-4673-9048-66AC07DE39B6}"/>
              </a:ext>
            </a:extLst>
          </p:cNvPr>
          <p:cNvSpPr/>
          <p:nvPr/>
        </p:nvSpPr>
        <p:spPr>
          <a:xfrm>
            <a:off x="6901378" y="13584766"/>
            <a:ext cx="3103021" cy="960031"/>
          </a:xfrm>
          <a:prstGeom prst="rect">
            <a:avLst/>
          </a:prstGeom>
          <a:solidFill>
            <a:srgbClr val="FFDC6D"/>
          </a:solidFill>
          <a:ln w="28575" cap="flat" cmpd="sng" algn="ctr">
            <a:solidFill>
              <a:srgbClr val="FFDC6D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/>
            <a:r>
              <a:rPr kumimoji="0" lang="fr-BE" sz="2400" b="0" i="0" u="none" strike="noStrike" kern="0" cap="none" spc="0" normalizeH="0" baseline="0" noProof="0" dirty="0">
                <a:ln>
                  <a:noFill/>
                </a:ln>
                <a:solidFill>
                  <a:srgbClr val="9E78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! Jésus est </a:t>
            </a:r>
            <a:r>
              <a:rPr kumimoji="0" lang="fr-BE" sz="2400" b="1" i="0" u="none" strike="noStrike" kern="0" cap="none" spc="0" normalizeH="0" baseline="0" noProof="0" dirty="0">
                <a:ln>
                  <a:noFill/>
                </a:ln>
                <a:solidFill>
                  <a:srgbClr val="9E78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vivant</a:t>
            </a:r>
            <a:r>
              <a:rPr kumimoji="0" lang="fr-BE" sz="2400" b="0" i="0" u="none" strike="noStrike" kern="0" cap="none" spc="0" normalizeH="0" baseline="0" noProof="0" dirty="0">
                <a:ln>
                  <a:noFill/>
                </a:ln>
                <a:solidFill>
                  <a:srgbClr val="9E78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!</a:t>
            </a:r>
            <a:endParaRPr kumimoji="0" lang="fr-FR" sz="2400" b="0" i="0" u="none" strike="noStrike" kern="0" cap="none" spc="0" normalizeH="0" baseline="0" noProof="0" dirty="0">
              <a:ln>
                <a:noFill/>
              </a:ln>
              <a:solidFill>
                <a:srgbClr val="9E78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b="0" i="0" u="none" strike="noStrike" kern="0" cap="none" spc="0" normalizeH="0" baseline="0" noProof="0" dirty="0">
                <a:ln>
                  <a:noFill/>
                </a:ln>
                <a:solidFill>
                  <a:srgbClr val="9E78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! Bonne fête de </a:t>
            </a:r>
            <a:r>
              <a:rPr kumimoji="0" lang="fr-BE" b="1" i="0" u="none" strike="noStrike" kern="0" cap="none" spc="0" normalizeH="0" baseline="0" noProof="0" dirty="0">
                <a:ln>
                  <a:noFill/>
                </a:ln>
                <a:solidFill>
                  <a:srgbClr val="9E78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Pâques</a:t>
            </a:r>
            <a:r>
              <a:rPr kumimoji="0" lang="fr-BE" b="0" i="0" u="none" strike="noStrike" kern="0" cap="none" spc="0" normalizeH="0" baseline="0" noProof="0" dirty="0">
                <a:ln>
                  <a:noFill/>
                </a:ln>
                <a:solidFill>
                  <a:srgbClr val="9E78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!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E0F7AD38-7C7F-4FAB-8554-4575B9A6446B}"/>
              </a:ext>
            </a:extLst>
          </p:cNvPr>
          <p:cNvSpPr/>
          <p:nvPr/>
        </p:nvSpPr>
        <p:spPr>
          <a:xfrm>
            <a:off x="1913667" y="13584765"/>
            <a:ext cx="1436687" cy="960031"/>
          </a:xfrm>
          <a:prstGeom prst="rect">
            <a:avLst/>
          </a:prstGeom>
          <a:solidFill>
            <a:srgbClr val="FFDC6D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Merci, Jésus, de rester avec nous dans le Pain de Vie !!!</a:t>
            </a:r>
            <a:b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fr-BE" sz="1100" b="1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Jeudi saint</a:t>
            </a:r>
            <a:endParaRPr kumimoji="0" lang="fr-FR" sz="1050" b="1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2" name="ZoneTexte 161">
            <a:extLst>
              <a:ext uri="{FF2B5EF4-FFF2-40B4-BE49-F238E27FC236}">
                <a16:creationId xmlns:a16="http://schemas.microsoft.com/office/drawing/2014/main" id="{7C561F71-AEC0-4590-B3AF-C2E5692E647D}"/>
              </a:ext>
            </a:extLst>
          </p:cNvPr>
          <p:cNvSpPr txBox="1"/>
          <p:nvPr/>
        </p:nvSpPr>
        <p:spPr>
          <a:xfrm>
            <a:off x="247333" y="1710473"/>
            <a:ext cx="14253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Mercredi des cendres</a:t>
            </a:r>
          </a:p>
        </p:txBody>
      </p:sp>
      <p:sp>
        <p:nvSpPr>
          <p:cNvPr id="163" name="ZoneTexte 162">
            <a:extLst>
              <a:ext uri="{FF2B5EF4-FFF2-40B4-BE49-F238E27FC236}">
                <a16:creationId xmlns:a16="http://schemas.microsoft.com/office/drawing/2014/main" id="{CFB9E958-1C08-430B-BC0D-659F37E90414}"/>
              </a:ext>
            </a:extLst>
          </p:cNvPr>
          <p:cNvSpPr txBox="1"/>
          <p:nvPr/>
        </p:nvSpPr>
        <p:spPr>
          <a:xfrm>
            <a:off x="1913669" y="13165666"/>
            <a:ext cx="143668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fr-FR" sz="1800" b="0" i="0" u="none" strike="noStrike" kern="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er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avril</a:t>
            </a:r>
            <a:endParaRPr kumimoji="0" lang="fr-FR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5" name="ZoneTexte 164">
            <a:extLst>
              <a:ext uri="{FF2B5EF4-FFF2-40B4-BE49-F238E27FC236}">
                <a16:creationId xmlns:a16="http://schemas.microsoft.com/office/drawing/2014/main" id="{A00583AC-81AB-4065-ABC7-E44F48168F7D}"/>
              </a:ext>
            </a:extLst>
          </p:cNvPr>
          <p:cNvSpPr txBox="1"/>
          <p:nvPr/>
        </p:nvSpPr>
        <p:spPr>
          <a:xfrm>
            <a:off x="6915506" y="1710473"/>
            <a:ext cx="14253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1</a:t>
            </a:r>
            <a:r>
              <a:rPr kumimoji="0" lang="fr-BE" sz="1100" b="0" i="0" u="none" strike="noStrike" kern="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er</a:t>
            </a:r>
            <a:r>
              <a:rPr kumimoji="0" lang="fr-BE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dimanche</a:t>
            </a:r>
          </a:p>
        </p:txBody>
      </p:sp>
      <p:sp>
        <p:nvSpPr>
          <p:cNvPr id="166" name="ZoneTexte 165">
            <a:extLst>
              <a:ext uri="{FF2B5EF4-FFF2-40B4-BE49-F238E27FC236}">
                <a16:creationId xmlns:a16="http://schemas.microsoft.com/office/drawing/2014/main" id="{0DFAD8D6-7DB6-4971-8FC3-322F4DE82E3D}"/>
              </a:ext>
            </a:extLst>
          </p:cNvPr>
          <p:cNvSpPr txBox="1"/>
          <p:nvPr/>
        </p:nvSpPr>
        <p:spPr>
          <a:xfrm>
            <a:off x="8640763" y="3378445"/>
            <a:ext cx="13606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2</a:t>
            </a:r>
            <a:r>
              <a:rPr kumimoji="0" lang="fr-BE" sz="1100" b="0" i="0" u="none" strike="noStrike" kern="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e</a:t>
            </a:r>
            <a:r>
              <a:rPr kumimoji="0" lang="fr-BE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dimanche</a:t>
            </a:r>
          </a:p>
        </p:txBody>
      </p:sp>
      <p:sp>
        <p:nvSpPr>
          <p:cNvPr id="167" name="ZoneTexte 166">
            <a:extLst>
              <a:ext uri="{FF2B5EF4-FFF2-40B4-BE49-F238E27FC236}">
                <a16:creationId xmlns:a16="http://schemas.microsoft.com/office/drawing/2014/main" id="{A7A08991-00DA-4BAA-A71D-EB71017A120E}"/>
              </a:ext>
            </a:extLst>
          </p:cNvPr>
          <p:cNvSpPr txBox="1"/>
          <p:nvPr/>
        </p:nvSpPr>
        <p:spPr>
          <a:xfrm>
            <a:off x="264278" y="6741774"/>
            <a:ext cx="14084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3e dimanche</a:t>
            </a:r>
          </a:p>
        </p:txBody>
      </p:sp>
      <p:sp>
        <p:nvSpPr>
          <p:cNvPr id="168" name="ZoneTexte 167">
            <a:extLst>
              <a:ext uri="{FF2B5EF4-FFF2-40B4-BE49-F238E27FC236}">
                <a16:creationId xmlns:a16="http://schemas.microsoft.com/office/drawing/2014/main" id="{A95B9F48-65A6-40C2-B157-2FDF1FA251C4}"/>
              </a:ext>
            </a:extLst>
          </p:cNvPr>
          <p:cNvSpPr txBox="1"/>
          <p:nvPr/>
        </p:nvSpPr>
        <p:spPr>
          <a:xfrm>
            <a:off x="1953208" y="8409977"/>
            <a:ext cx="14084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100" kern="0" dirty="0">
                <a:solidFill>
                  <a:schemeClr val="bg1"/>
                </a:solidFill>
              </a:rPr>
              <a:t>4</a:t>
            </a:r>
            <a:r>
              <a:rPr kumimoji="0" lang="fr-BE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e dimanche</a:t>
            </a:r>
          </a:p>
        </p:txBody>
      </p:sp>
      <p:sp>
        <p:nvSpPr>
          <p:cNvPr id="169" name="ZoneTexte 168">
            <a:extLst>
              <a:ext uri="{FF2B5EF4-FFF2-40B4-BE49-F238E27FC236}">
                <a16:creationId xmlns:a16="http://schemas.microsoft.com/office/drawing/2014/main" id="{AF214C93-425D-488F-AF9D-54CF92294276}"/>
              </a:ext>
            </a:extLst>
          </p:cNvPr>
          <p:cNvSpPr txBox="1"/>
          <p:nvPr/>
        </p:nvSpPr>
        <p:spPr>
          <a:xfrm>
            <a:off x="3608247" y="10122794"/>
            <a:ext cx="14084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1100" kern="0" dirty="0">
                <a:solidFill>
                  <a:schemeClr val="bg1"/>
                </a:solidFill>
              </a:rPr>
              <a:t>5</a:t>
            </a:r>
            <a:r>
              <a:rPr kumimoji="0" lang="fr-BE" sz="1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e dimanche</a:t>
            </a:r>
          </a:p>
        </p:txBody>
      </p:sp>
      <p:sp>
        <p:nvSpPr>
          <p:cNvPr id="170" name="ZoneTexte 169">
            <a:extLst>
              <a:ext uri="{FF2B5EF4-FFF2-40B4-BE49-F238E27FC236}">
                <a16:creationId xmlns:a16="http://schemas.microsoft.com/office/drawing/2014/main" id="{70845F60-9148-4B79-ACB1-5B36D1914751}"/>
              </a:ext>
            </a:extLst>
          </p:cNvPr>
          <p:cNvSpPr txBox="1"/>
          <p:nvPr/>
        </p:nvSpPr>
        <p:spPr>
          <a:xfrm>
            <a:off x="5274583" y="11795860"/>
            <a:ext cx="14084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9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Dimanche des Rameaux</a:t>
            </a:r>
          </a:p>
        </p:txBody>
      </p:sp>
      <p:sp>
        <p:nvSpPr>
          <p:cNvPr id="177" name="ZoneTexte 176">
            <a:extLst>
              <a:ext uri="{FF2B5EF4-FFF2-40B4-BE49-F238E27FC236}">
                <a16:creationId xmlns:a16="http://schemas.microsoft.com/office/drawing/2014/main" id="{A613A590-997F-47C4-B26E-0193E658C817}"/>
              </a:ext>
            </a:extLst>
          </p:cNvPr>
          <p:cNvSpPr txBox="1"/>
          <p:nvPr/>
        </p:nvSpPr>
        <p:spPr>
          <a:xfrm>
            <a:off x="1919117" y="1972084"/>
            <a:ext cx="1431237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pense à dire merci à </a:t>
            </a:r>
          </a:p>
          <a:p>
            <a:pPr algn="ctr"/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papa ou maman </a:t>
            </a:r>
          </a:p>
          <a:p>
            <a:pPr algn="ctr"/>
            <a:r>
              <a:rPr kumimoji="0" lang="fr-BE" sz="1400" b="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pour le repas</a:t>
            </a:r>
            <a:endParaRPr lang="fr-BE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6473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102</TotalTime>
  <Words>837</Words>
  <Application>Microsoft Office PowerPoint</Application>
  <PresentationFormat>Personnalisé</PresentationFormat>
  <Paragraphs>135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 Maissin</dc:creator>
  <cp:lastModifiedBy>Isabelle Maissin</cp:lastModifiedBy>
  <cp:revision>11</cp:revision>
  <dcterms:created xsi:type="dcterms:W3CDTF">2021-02-04T12:22:46Z</dcterms:created>
  <dcterms:modified xsi:type="dcterms:W3CDTF">2021-02-05T09:49:21Z</dcterms:modified>
</cp:coreProperties>
</file>